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4"/>
  </p:sldMasterIdLst>
  <p:notesMasterIdLst>
    <p:notesMasterId r:id="rId11"/>
  </p:notesMasterIdLst>
  <p:handoutMasterIdLst>
    <p:handoutMasterId r:id="rId12"/>
  </p:handoutMasterIdLst>
  <p:sldIdLst>
    <p:sldId id="321" r:id="rId5"/>
    <p:sldId id="322" r:id="rId6"/>
    <p:sldId id="327" r:id="rId7"/>
    <p:sldId id="328" r:id="rId8"/>
    <p:sldId id="323" r:id="rId9"/>
    <p:sldId id="326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52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1" autoAdjust="0"/>
    <p:restoredTop sz="96517" autoAdjust="0"/>
  </p:normalViewPr>
  <p:slideViewPr>
    <p:cSldViewPr showGuides="1">
      <p:cViewPr>
        <p:scale>
          <a:sx n="66" d="100"/>
          <a:sy n="66" d="100"/>
        </p:scale>
        <p:origin x="1330" y="475"/>
      </p:cViewPr>
      <p:guideLst>
        <p:guide orient="horz" pos="1152"/>
        <p:guide pos="3839"/>
      </p:guideLst>
    </p:cSldViewPr>
  </p:slideViewPr>
  <p:outlineViewPr>
    <p:cViewPr>
      <p:scale>
        <a:sx n="33" d="100"/>
        <a:sy n="33" d="100"/>
      </p:scale>
      <p:origin x="0" y="-487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552" y="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solidFill>
                <a:schemeClr val="tx2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73C59C-4E16-4A64-A766-34DB213E11B3}" type="datetimeFigureOut">
              <a:rPr lang="en-US">
                <a:solidFill>
                  <a:schemeClr val="tx2"/>
                </a:solidFill>
              </a:rPr>
              <a:t>7/7/2023</a:t>
            </a:fld>
            <a:endParaRPr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solidFill>
                <a:schemeClr val="tx2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77566-CD65-4859-9FA1-43956DC85B8C}" type="slidenum">
              <a:rPr>
                <a:solidFill>
                  <a:schemeClr val="tx2"/>
                </a:solidFill>
              </a:rPr>
              <a:t>‹#›</a:t>
            </a:fld>
            <a:endParaRPr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svg>
</file>

<file path=ppt/media/image6.png>
</file>

<file path=ppt/media/image7.svg>
</file>

<file path=ppt/media/image8.png>
</file>

<file path=ppt/media/image9.sv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95CF31C-F757-429C-A789-86504F04C3BE}" type="datetimeFigureOut">
              <a:rPr lang="en-US"/>
              <a:pPr/>
              <a:t>7/7/2023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344AB447-BDFD-4FA4-9A82-52202FFDC8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2801"/>
          <a:stretch/>
        </p:blipFill>
        <p:spPr>
          <a:xfrm>
            <a:off x="6856412" y="0"/>
            <a:ext cx="5294313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FADFEC34-EAD1-470C-B1D7-476DAA0BDC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812" y="0"/>
            <a:ext cx="6858000" cy="6858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FF142A7-701F-6940-8E95-0D4830D7641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868483" y="521171"/>
            <a:ext cx="6201033" cy="5815657"/>
          </a:xfrm>
          <a:prstGeom prst="rect">
            <a:avLst/>
          </a:prstGeom>
        </p:spPr>
      </p:pic>
      <p:sp>
        <p:nvSpPr>
          <p:cNvPr id="6" name="Text Placeholder Subtitle 1">
            <a:extLst>
              <a:ext uri="{FF2B5EF4-FFF2-40B4-BE49-F238E27FC236}">
                <a16:creationId xmlns:a16="http://schemas.microsoft.com/office/drawing/2014/main" id="{5A1F9EF5-B88C-405C-9168-EDE6A70749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14813" y="1752600"/>
            <a:ext cx="3757612" cy="6096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Subtitle 2">
            <a:extLst>
              <a:ext uri="{FF2B5EF4-FFF2-40B4-BE49-F238E27FC236}">
                <a16:creationId xmlns:a16="http://schemas.microsoft.com/office/drawing/2014/main" id="{D2282B87-09AC-4246-8C13-92CF93907CB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14813" y="4844142"/>
            <a:ext cx="3757612" cy="60960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20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4A909A-2E72-4DBE-BD02-0B20CFB25B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4811" y="2361521"/>
            <a:ext cx="3757613" cy="2481941"/>
          </a:xfrm>
        </p:spPr>
        <p:txBody>
          <a:bodyPr vert="horz" lIns="121899" tIns="60949" rIns="121899" bIns="60949" rtlCol="0" anchor="ctr">
            <a:normAutofit/>
          </a:bodyPr>
          <a:lstStyle>
            <a:lvl1pPr algn="ctr">
              <a:defRPr lang="en-US" sz="7200" b="1">
                <a:solidFill>
                  <a:schemeClr val="accent4"/>
                </a:solidFill>
                <a:ea typeface="+mn-ea"/>
                <a:cs typeface="+mn-cs"/>
              </a:defRPr>
            </a:lvl1pPr>
          </a:lstStyle>
          <a:p>
            <a:pPr marL="0" lvl="0" indent="0" algn="ctr">
              <a:lnSpc>
                <a:spcPct val="95000"/>
              </a:lnSpc>
              <a:spcBef>
                <a:spcPts val="1866"/>
              </a:spcBef>
              <a:buClr>
                <a:schemeClr val="accent6">
                  <a:lumMod val="50000"/>
                </a:schemeClr>
              </a:buClr>
              <a:buSzPct val="100000"/>
              <a:buFontTx/>
            </a:pPr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332201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ircl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E7AEBCE5-C441-4E28-A2A0-86898FA8A1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527" t="27893"/>
          <a:stretch/>
        </p:blipFill>
        <p:spPr>
          <a:xfrm>
            <a:off x="0" y="0"/>
            <a:ext cx="4875212" cy="3769068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0C5185-5797-47C6-A658-12B8040B72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4412" y="1828800"/>
            <a:ext cx="5410200" cy="43434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731392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2pPr>
            <a:lvl3pPr marL="1158037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3pPr>
            <a:lvl4pPr marL="1584683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4pPr>
            <a:lvl5pPr marL="2011328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FE576-B3E5-461C-84D8-BF879AF4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199" cy="2133598"/>
          </a:xfrm>
        </p:spPr>
        <p:txBody>
          <a:bodyPr vert="horz" lIns="121899" tIns="60949" rIns="121899" bIns="60949" rtlCol="0" anchor="t">
            <a:normAutofit/>
          </a:bodyPr>
          <a:lstStyle>
            <a:lvl1pPr>
              <a:defRPr lang="en-US" sz="4000" b="1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95000"/>
              </a:lnSpc>
              <a:spcBef>
                <a:spcPts val="1866"/>
              </a:spcBef>
              <a:buClr>
                <a:schemeClr val="accent6">
                  <a:lumMod val="50000"/>
                </a:schemeClr>
              </a:buClr>
              <a:buSzPct val="100000"/>
              <a:buFont typeface="Arial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637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Circle Layout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E7AEBCE5-C441-4E28-A2A0-86898FA8A1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527" t="27893"/>
          <a:stretch/>
        </p:blipFill>
        <p:spPr>
          <a:xfrm>
            <a:off x="0" y="0"/>
            <a:ext cx="4875212" cy="3769068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B0C5185-5797-47C6-A658-12B8040B72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4412" y="1828800"/>
            <a:ext cx="5410200" cy="43434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731392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2pPr>
            <a:lvl3pPr marL="1158037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3pPr>
            <a:lvl4pPr marL="1584683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4pPr>
            <a:lvl5pPr marL="2011328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4FE576-B3E5-461C-84D8-BF879AF49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199" cy="2133598"/>
          </a:xfrm>
        </p:spPr>
        <p:txBody>
          <a:bodyPr vert="horz" lIns="121899" tIns="60949" rIns="121899" bIns="60949" rtlCol="0" anchor="t">
            <a:normAutofit/>
          </a:bodyPr>
          <a:lstStyle>
            <a:lvl1pPr>
              <a:defRPr lang="en-US" sz="4000" b="1">
                <a:solidFill>
                  <a:schemeClr val="tx2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95000"/>
              </a:lnSpc>
              <a:spcBef>
                <a:spcPts val="1866"/>
              </a:spcBef>
              <a:buClr>
                <a:schemeClr val="accent6">
                  <a:lumMod val="50000"/>
                </a:schemeClr>
              </a:buClr>
              <a:buSzPct val="100000"/>
              <a:buFont typeface="Arial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14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rge Circle Layout_alterna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357EB46-0628-42CB-95AC-AF38CFD686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2801"/>
          <a:stretch/>
        </p:blipFill>
        <p:spPr>
          <a:xfrm>
            <a:off x="6882605" y="990"/>
            <a:ext cx="5294313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D12EB5EE-DDAA-D449-95BC-BCAFCC6E6B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750" t="25323" r="-17290" b="14356"/>
          <a:stretch/>
        </p:blipFill>
        <p:spPr>
          <a:xfrm>
            <a:off x="0" y="0"/>
            <a:ext cx="12014201" cy="6897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725" y="685800"/>
            <a:ext cx="5562600" cy="1143000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725" y="1828800"/>
            <a:ext cx="5562600" cy="4470400"/>
          </a:xfrm>
        </p:spPr>
        <p:txBody>
          <a:bodyPr>
            <a:normAutofit/>
          </a:bodyPr>
          <a:lstStyle>
            <a:lvl1pPr>
              <a:defRPr sz="2000"/>
            </a:lvl1pPr>
            <a:lvl2pPr marL="731392" indent="-304747">
              <a:buFont typeface="Courier New" panose="02070309020205020404" pitchFamily="49" charset="0"/>
              <a:buChar char="o"/>
              <a:defRPr sz="2000"/>
            </a:lvl2pPr>
            <a:lvl3pPr marL="1158037" indent="-304747">
              <a:buFont typeface="Courier New" panose="02070309020205020404" pitchFamily="49" charset="0"/>
              <a:buChar char="o"/>
              <a:defRPr sz="2000"/>
            </a:lvl3pPr>
            <a:lvl4pPr marL="1584683" indent="-304747">
              <a:buFont typeface="Courier New" panose="02070309020205020404" pitchFamily="49" charset="0"/>
              <a:buChar char="o"/>
              <a:defRPr sz="2000"/>
            </a:lvl4pPr>
            <a:lvl5pPr marL="2011328" indent="-304747">
              <a:buFont typeface="Courier New" panose="02070309020205020404" pitchFamily="49" charset="0"/>
              <a:buChar char="o"/>
              <a:defRPr sz="2000"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720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rge Circle Layout_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357EB46-0628-42CB-95AC-AF38CFD686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2801"/>
          <a:stretch/>
        </p:blipFill>
        <p:spPr>
          <a:xfrm>
            <a:off x="6894512" y="0"/>
            <a:ext cx="5294313" cy="685800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75506675-2304-3948-8A18-BB70E847D3D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8750" t="25323" r="-17290" b="14356"/>
          <a:stretch/>
        </p:blipFill>
        <p:spPr>
          <a:xfrm>
            <a:off x="0" y="0"/>
            <a:ext cx="12014201" cy="6897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725" y="685800"/>
            <a:ext cx="5562600" cy="1143000"/>
          </a:xfrm>
        </p:spPr>
        <p:txBody>
          <a:bodyPr anchor="t">
            <a:norm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725" y="1828800"/>
            <a:ext cx="5562600" cy="4470400"/>
          </a:xfrm>
        </p:spPr>
        <p:txBody>
          <a:bodyPr>
            <a:normAutofit/>
          </a:bodyPr>
          <a:lstStyle>
            <a:lvl1pPr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731392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2pPr>
            <a:lvl3pPr marL="1158037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3pPr>
            <a:lvl4pPr marL="1584683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4pPr>
            <a:lvl5pPr marL="2011328" indent="-304747">
              <a:buClr>
                <a:schemeClr val="bg1"/>
              </a:buClr>
              <a:buFont typeface="Courier New" panose="02070309020205020404" pitchFamily="49" charset="0"/>
              <a:buChar char="o"/>
              <a:defRPr sz="2000">
                <a:solidFill>
                  <a:schemeClr val="bg1"/>
                </a:solidFill>
              </a:defRPr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049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per layout">
    <p:bg>
      <p:bgPr>
        <a:blipFill dpi="0" rotWithShape="1">
          <a:blip r:embed="rId2">
            <a:alphaModFix amt="30000"/>
            <a:lum/>
          </a:blip>
          <a:srcRect/>
          <a:tile tx="203200" ty="20320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1611" y="685800"/>
            <a:ext cx="8763002" cy="990600"/>
          </a:xfrm>
        </p:spPr>
        <p:txBody>
          <a:bodyPr anchor="t"/>
          <a:lstStyle>
            <a:lvl1pPr>
              <a:lnSpc>
                <a:spcPct val="100000"/>
              </a:lnSpc>
              <a:defRPr sz="40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688A6A42-7A89-44E1-BBDF-14C2FD2245B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0812" y="1309974"/>
            <a:ext cx="1830164" cy="46482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21512DC-20C8-4928-B94E-9F191902C57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741611" y="1828800"/>
            <a:ext cx="8763002" cy="4470400"/>
          </a:xfrm>
        </p:spPr>
        <p:txBody>
          <a:bodyPr>
            <a:normAutofit/>
          </a:bodyPr>
          <a:lstStyle>
            <a:lvl1pPr>
              <a:defRPr sz="2000"/>
            </a:lvl1pPr>
            <a:lvl2pPr marL="731392" indent="-304747">
              <a:buFont typeface="Courier New" panose="02070309020205020404" pitchFamily="49" charset="0"/>
              <a:buChar char="o"/>
              <a:defRPr sz="2000"/>
            </a:lvl2pPr>
            <a:lvl3pPr marL="1158037" indent="-304747">
              <a:buFont typeface="Courier New" panose="02070309020205020404" pitchFamily="49" charset="0"/>
              <a:buChar char="o"/>
              <a:defRPr sz="2000"/>
            </a:lvl3pPr>
            <a:lvl4pPr marL="1584683" indent="-304747">
              <a:buFont typeface="Courier New" panose="02070309020205020404" pitchFamily="49" charset="0"/>
              <a:buChar char="o"/>
              <a:defRPr sz="2000"/>
            </a:lvl4pPr>
            <a:lvl5pPr marL="2011328" indent="-304747">
              <a:buFont typeface="Courier New" panose="02070309020205020404" pitchFamily="49" charset="0"/>
              <a:buChar char="o"/>
              <a:defRPr sz="2000"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4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859468AF-EFCF-4AAD-ACF4-3BA83EC4AF4E}" type="datetime1">
              <a:rPr lang="en-US" smtClean="0"/>
              <a:pPr/>
              <a:t>7/7/2023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EB37DED6-D4C7-42EE-AB49-D2E39E64FDE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187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701" r:id="rId2"/>
    <p:sldLayoutId id="2147483702" r:id="rId3"/>
    <p:sldLayoutId id="2147483699" r:id="rId4"/>
    <p:sldLayoutId id="2147483700" r:id="rId5"/>
    <p:sldLayoutId id="2147483698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b="0" kern="1200" cap="none" baseline="0">
          <a:solidFill>
            <a:schemeClr val="accent2">
              <a:lumMod val="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Clr>
          <a:schemeClr val="accent6">
            <a:lumMod val="50000"/>
          </a:schemeClr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33226" indent="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6pPr>
      <a:lvl7pPr marL="284562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7pPr>
      <a:lvl8pPr marL="3272267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8pPr>
      <a:lvl9pPr marL="3759862" indent="-285750" algn="l" defTabSz="1218987" rtl="0" eaLnBrk="1" latinLnBrk="0" hangingPunct="1">
        <a:lnSpc>
          <a:spcPct val="95000"/>
        </a:lnSpc>
        <a:spcBef>
          <a:spcPts val="1066"/>
        </a:spcBef>
        <a:buClr>
          <a:schemeClr val="accent6">
            <a:lumMod val="50000"/>
          </a:schemeClr>
        </a:buClr>
        <a:buSzPct val="90000"/>
        <a:buFont typeface="Century Gothic" panose="020B0502020202020204" pitchFamily="34" charset="0"/>
        <a:buChar char="–"/>
        <a:defRPr sz="1800" kern="120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1" userDrawn="1">
          <p15:clr>
            <a:srgbClr val="F26B43"/>
          </p15:clr>
        </p15:guide>
        <p15:guide id="2" orient="horz" pos="432" userDrawn="1">
          <p15:clr>
            <a:srgbClr val="F26B43"/>
          </p15:clr>
        </p15:guide>
        <p15:guide id="3" pos="7247" userDrawn="1">
          <p15:clr>
            <a:srgbClr val="F26B43"/>
          </p15:clr>
        </p15:guide>
        <p15:guide id="4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90D85-7E9D-8A74-AD18-756A0A67F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082" y="381000"/>
            <a:ext cx="6899929" cy="665328"/>
          </a:xfrm>
        </p:spPr>
        <p:txBody>
          <a:bodyPr>
            <a:normAutofit fontScale="90000"/>
          </a:bodyPr>
          <a:lstStyle/>
          <a:p>
            <a:r>
              <a:rPr lang="en-SG" dirty="0"/>
              <a:t>Engineering Codes of Ethics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811B85-C536-051C-BCAF-35006B7E193A}"/>
              </a:ext>
            </a:extLst>
          </p:cNvPr>
          <p:cNvSpPr txBox="1"/>
          <p:nvPr/>
        </p:nvSpPr>
        <p:spPr>
          <a:xfrm>
            <a:off x="608012" y="1143000"/>
            <a:ext cx="823725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5000"/>
              </a:lnSpc>
            </a:pPr>
            <a:r>
              <a:rPr lang="en-US" b="1" i="0" dirty="0">
                <a:effectLst/>
                <a:latin typeface="Söhne"/>
              </a:rPr>
              <a:t>Example-1: </a:t>
            </a:r>
            <a:r>
              <a:rPr lang="en-US" b="0" i="0" dirty="0">
                <a:effectLst/>
                <a:latin typeface="Söhne"/>
              </a:rPr>
              <a:t>National Society of Professional Engineers (NSPE)</a:t>
            </a:r>
          </a:p>
          <a:p>
            <a:pPr algn="just">
              <a:lnSpc>
                <a:spcPct val="95000"/>
              </a:lnSpc>
            </a:pPr>
            <a:endParaRPr lang="en-US" b="0" i="0" dirty="0">
              <a:effectLst/>
              <a:latin typeface="Söhne"/>
            </a:endParaRPr>
          </a:p>
          <a:p>
            <a:pPr algn="just">
              <a:lnSpc>
                <a:spcPct val="95000"/>
              </a:lnSpc>
            </a:pPr>
            <a:r>
              <a:rPr lang="en-US" b="0" i="0" dirty="0">
                <a:effectLst/>
                <a:latin typeface="Söhne"/>
              </a:rPr>
              <a:t>The National Society of Professional Engineers (NSPE) is a professional organization in the United States that represents licensed professional engineers. It has developed a comprehensive Code of Ethics for engineers.</a:t>
            </a:r>
          </a:p>
          <a:p>
            <a:pPr algn="just">
              <a:lnSpc>
                <a:spcPct val="95000"/>
              </a:lnSpc>
            </a:pPr>
            <a:endParaRPr lang="en-US" dirty="0">
              <a:latin typeface="Söhne"/>
            </a:endParaRPr>
          </a:p>
          <a:p>
            <a:pPr algn="just">
              <a:lnSpc>
                <a:spcPct val="95000"/>
              </a:lnSpc>
            </a:pPr>
            <a:r>
              <a:rPr lang="en-SG" sz="2400" b="1" dirty="0">
                <a:solidFill>
                  <a:schemeClr val="accent1"/>
                </a:solidFill>
                <a:latin typeface="Söhne"/>
              </a:rPr>
              <a:t>NSPE Code of Ethics</a:t>
            </a:r>
          </a:p>
          <a:p>
            <a:pPr algn="just">
              <a:lnSpc>
                <a:spcPct val="95000"/>
              </a:lnSpc>
            </a:pPr>
            <a:endParaRPr lang="en-US" b="1" dirty="0">
              <a:solidFill>
                <a:schemeClr val="accent1"/>
              </a:solidFill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Söhne"/>
              </a:rPr>
              <a:t>Preamble: </a:t>
            </a:r>
            <a:r>
              <a:rPr lang="en-US" b="0" i="0" dirty="0">
                <a:effectLst/>
                <a:latin typeface="Söhne"/>
              </a:rPr>
              <a:t>Engineers must prioritize public well-being and adhere to the highest standards of honesty, integrity, and ethical conduct in their services. </a:t>
            </a:r>
          </a:p>
          <a:p>
            <a:pPr algn="just">
              <a:lnSpc>
                <a:spcPct val="95000"/>
              </a:lnSpc>
            </a:pPr>
            <a:endParaRPr lang="en-US" b="0" i="0" dirty="0">
              <a:effectLst/>
              <a:latin typeface="Söhne"/>
            </a:endParaRPr>
          </a:p>
          <a:p>
            <a:pPr algn="just">
              <a:lnSpc>
                <a:spcPct val="95000"/>
              </a:lnSpc>
            </a:pPr>
            <a:endParaRPr lang="en-US" b="0" i="0" dirty="0">
              <a:effectLst/>
              <a:latin typeface="Söhne"/>
            </a:endParaRPr>
          </a:p>
          <a:p>
            <a:pPr algn="just">
              <a:lnSpc>
                <a:spcPct val="95000"/>
              </a:lnSpc>
            </a:pPr>
            <a:endParaRPr lang="en-US" dirty="0">
              <a:latin typeface="Sylfaen" panose="010A050205030603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20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A4FB0-81C3-8273-AF98-35B9D37F0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04800"/>
            <a:ext cx="7467600" cy="685800"/>
          </a:xfrm>
        </p:spPr>
        <p:txBody>
          <a:bodyPr>
            <a:normAutofit fontScale="90000"/>
          </a:bodyPr>
          <a:lstStyle/>
          <a:p>
            <a:r>
              <a:rPr lang="en-SG" sz="3600" dirty="0"/>
              <a:t>Engineering Codes of Ethics (Cont.)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FB87C0-F07A-0F63-B317-1D79069D04FF}"/>
              </a:ext>
            </a:extLst>
          </p:cNvPr>
          <p:cNvSpPr txBox="1"/>
          <p:nvPr/>
        </p:nvSpPr>
        <p:spPr>
          <a:xfrm>
            <a:off x="760412" y="1102209"/>
            <a:ext cx="8229600" cy="4653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5000"/>
              </a:lnSpc>
            </a:pPr>
            <a:r>
              <a:rPr lang="en-SG" sz="2400" b="1" dirty="0">
                <a:solidFill>
                  <a:schemeClr val="accent1"/>
                </a:solidFill>
                <a:latin typeface="Söhne"/>
              </a:rPr>
              <a:t>NSPE Code of Ethics (Cont.)</a:t>
            </a:r>
            <a:endParaRPr lang="en-US" b="1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Söhne"/>
              </a:rPr>
              <a:t>Fundamental Canons: </a:t>
            </a:r>
            <a:r>
              <a:rPr lang="en-US" i="0" dirty="0">
                <a:effectLst/>
                <a:latin typeface="Söhne"/>
              </a:rPr>
              <a:t>five fundamental canons that serve as overarching principles for ethical behavior these are, Safety, Competence</a:t>
            </a:r>
            <a:r>
              <a:rPr lang="en-US" dirty="0">
                <a:latin typeface="Söhne"/>
              </a:rPr>
              <a:t>, </a:t>
            </a:r>
            <a:r>
              <a:rPr lang="en-US" i="0" dirty="0">
                <a:effectLst/>
                <a:latin typeface="Söhne"/>
              </a:rPr>
              <a:t>Truthfulness</a:t>
            </a:r>
            <a:r>
              <a:rPr lang="en-US" dirty="0">
                <a:latin typeface="Söhne"/>
              </a:rPr>
              <a:t>, </a:t>
            </a:r>
            <a:r>
              <a:rPr lang="en-US" i="0" dirty="0">
                <a:effectLst/>
                <a:latin typeface="Söhne"/>
              </a:rPr>
              <a:t>Professionalism &amp; Objectivity</a:t>
            </a: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Söhne"/>
              </a:rPr>
              <a:t>Rules of Practice: </a:t>
            </a:r>
            <a:r>
              <a:rPr lang="en-US" sz="2400" dirty="0">
                <a:latin typeface="Söhne"/>
              </a:rPr>
              <a:t>Public-centricity, Competence-focused, Truthfulness, </a:t>
            </a:r>
            <a:r>
              <a:rPr lang="en-US" sz="2400" i="0" dirty="0">
                <a:effectLst/>
                <a:latin typeface="Söhne"/>
              </a:rPr>
              <a:t>Faithful representation &amp; </a:t>
            </a:r>
            <a:r>
              <a:rPr lang="en-US" sz="2400" b="0" i="0" dirty="0">
                <a:effectLst/>
                <a:latin typeface="Söhne"/>
              </a:rPr>
              <a:t>avoid deceptive acts.</a:t>
            </a:r>
            <a:r>
              <a:rPr lang="en-US" sz="2400" i="0" dirty="0">
                <a:effectLst/>
                <a:latin typeface="Söhne"/>
              </a:rPr>
              <a:t> </a:t>
            </a: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Söhne"/>
              </a:rPr>
              <a:t>Professional Obligations: </a:t>
            </a:r>
            <a:r>
              <a:rPr lang="en-US" sz="2400" b="0" i="0" dirty="0">
                <a:effectLst/>
                <a:latin typeface="Söhne"/>
              </a:rPr>
              <a:t>Ethical commitment to stakeholders: clients, employers, colleagues, and the public, emphasizing competence, fairness, respect, and honesty.</a:t>
            </a:r>
            <a:endParaRPr lang="en-US" sz="2400" b="1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15800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28A0A-750D-8B66-97AA-AB3F28E67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013" y="381000"/>
            <a:ext cx="8229600" cy="762000"/>
          </a:xfrm>
        </p:spPr>
        <p:txBody>
          <a:bodyPr>
            <a:normAutofit fontScale="90000"/>
          </a:bodyPr>
          <a:lstStyle/>
          <a:p>
            <a:r>
              <a:rPr lang="en-SG" sz="4000" dirty="0"/>
              <a:t>Engineering Codes of Ethics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D9041-2489-ECF2-E9AF-61A226098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3" y="1143000"/>
            <a:ext cx="8458199" cy="474851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b="1" i="0" dirty="0">
                <a:effectLst/>
                <a:latin typeface="Söhne"/>
              </a:rPr>
              <a:t>Example-2: </a:t>
            </a:r>
            <a:r>
              <a:rPr lang="en-US" sz="2600" b="0" i="0" dirty="0">
                <a:effectLst/>
                <a:latin typeface="Söhne"/>
              </a:rPr>
              <a:t>The Institute of Electrical and Electronics Engineers (IEEE) </a:t>
            </a:r>
          </a:p>
          <a:p>
            <a:pPr marL="0" indent="0">
              <a:buNone/>
            </a:pPr>
            <a:r>
              <a:rPr lang="en-SG" sz="2600" b="1" dirty="0">
                <a:solidFill>
                  <a:schemeClr val="accent1"/>
                </a:solidFill>
                <a:latin typeface="Söhne"/>
              </a:rPr>
              <a:t>IEEE Code of Ethics</a:t>
            </a:r>
            <a:endParaRPr lang="en-US" sz="2600" b="1" i="0" dirty="0">
              <a:effectLst/>
              <a:latin typeface="Söhne"/>
            </a:endParaRPr>
          </a:p>
          <a:p>
            <a:pPr marL="0" indent="0" algn="just">
              <a:buNone/>
            </a:pPr>
            <a:r>
              <a:rPr lang="en-US" sz="2600" b="0" i="0" dirty="0">
                <a:effectLst/>
                <a:latin typeface="Söhne"/>
              </a:rPr>
              <a:t>IEEE is a global professional organization dedicated to advancing technology and innovation. It has developed a Code of Ethics to guide engineers in the field of electrical and electronics engineering.</a:t>
            </a:r>
          </a:p>
          <a:p>
            <a:pPr algn="just"/>
            <a:r>
              <a:rPr lang="en-US" sz="2600" b="1" dirty="0">
                <a:latin typeface="Söhne"/>
              </a:rPr>
              <a:t>Preamble: </a:t>
            </a:r>
            <a:r>
              <a:rPr lang="en-US" sz="2600" dirty="0">
                <a:latin typeface="Söhne"/>
              </a:rPr>
              <a:t>Contextualizes ethical behavior, emphasizes engineering's societal impact.</a:t>
            </a:r>
          </a:p>
          <a:p>
            <a:pPr algn="just"/>
            <a:r>
              <a:rPr lang="en-US" sz="2600" b="1" i="0" dirty="0">
                <a:effectLst/>
                <a:latin typeface="Söhne"/>
              </a:rPr>
              <a:t>Social Implications: </a:t>
            </a:r>
            <a:r>
              <a:rPr lang="en-US" sz="2600" b="0" i="0" dirty="0">
                <a:effectLst/>
                <a:latin typeface="Söhne"/>
              </a:rPr>
              <a:t>Promotes social responsibility and sustainable development.</a:t>
            </a:r>
            <a:endParaRPr lang="en-US" sz="2600" b="1" i="0" dirty="0">
              <a:effectLst/>
              <a:latin typeface="Söhne"/>
            </a:endParaRPr>
          </a:p>
          <a:p>
            <a:pPr algn="just"/>
            <a:endParaRPr lang="en-US" sz="2800" b="1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669628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783">
        <p:fade/>
      </p:transition>
    </mc:Choice>
    <mc:Fallback>
      <p:transition spd="med" advTm="5783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D157F-65AC-C4A3-B476-33901DF31E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012" y="838200"/>
            <a:ext cx="85344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2400" b="1" dirty="0">
                <a:solidFill>
                  <a:schemeClr val="accent1"/>
                </a:solidFill>
                <a:latin typeface="Söhne"/>
              </a:rPr>
              <a:t>IEEE Code of Ethics (cont.)</a:t>
            </a:r>
            <a:endParaRPr lang="en-US" sz="2400" b="1" i="0" dirty="0">
              <a:solidFill>
                <a:schemeClr val="accent1"/>
              </a:solidFill>
              <a:effectLst/>
              <a:latin typeface="Söhne"/>
            </a:endParaRPr>
          </a:p>
          <a:p>
            <a:r>
              <a:rPr lang="en-US" sz="2400" b="1" i="0" dirty="0">
                <a:effectLst/>
                <a:latin typeface="Söhne"/>
              </a:rPr>
              <a:t>Organizational Commitment: </a:t>
            </a:r>
            <a:r>
              <a:rPr lang="en-US" sz="2400" b="0" i="0" dirty="0">
                <a:effectLst/>
                <a:latin typeface="Söhne"/>
              </a:rPr>
              <a:t>Upholds organizational ethics, encourages promotion and reporting.</a:t>
            </a:r>
          </a:p>
          <a:p>
            <a:r>
              <a:rPr lang="en-US" sz="2400" b="1" i="0" dirty="0">
                <a:effectLst/>
                <a:latin typeface="Söhne"/>
              </a:rPr>
              <a:t>Compliance with the Code: </a:t>
            </a:r>
            <a:r>
              <a:rPr lang="en-US" sz="2400" b="0" i="0" dirty="0">
                <a:effectLst/>
                <a:latin typeface="Söhne"/>
              </a:rPr>
              <a:t>Expects compliance and action on code violations.</a:t>
            </a:r>
          </a:p>
          <a:p>
            <a:pPr marL="0" indent="0">
              <a:buNone/>
            </a:pPr>
            <a:r>
              <a:rPr lang="en-US" sz="2400" b="1" i="0" dirty="0">
                <a:solidFill>
                  <a:schemeClr val="accent1"/>
                </a:solidFill>
                <a:effectLst/>
                <a:latin typeface="Söhne"/>
              </a:rPr>
              <a:t>Similarities among the Codes of Ethics: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Söhne"/>
              </a:rPr>
              <a:t>Emphasis on the protection of public health, safety, and welfare.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Söhne"/>
              </a:rPr>
              <a:t>Stress on professional integrity, honesty, and competence.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Söhne"/>
              </a:rPr>
              <a:t>Recognition of the engineer's responsibilities towards clients, employers, colleagues, and the public.</a:t>
            </a:r>
          </a:p>
        </p:txBody>
      </p:sp>
    </p:spTree>
    <p:extLst>
      <p:ext uri="{BB962C8B-B14F-4D97-AF65-F5344CB8AC3E}">
        <p14:creationId xmlns:p14="http://schemas.microsoft.com/office/powerpoint/2010/main" val="3774493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F80C1-8CEB-CEA7-EBA7-9D80E30CF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4" y="259307"/>
            <a:ext cx="7888287" cy="1143000"/>
          </a:xfrm>
        </p:spPr>
        <p:txBody>
          <a:bodyPr>
            <a:normAutofit fontScale="90000"/>
          </a:bodyPr>
          <a:lstStyle/>
          <a:p>
            <a:r>
              <a:rPr lang="en-SG" dirty="0"/>
              <a:t>Ethical Principles in Engineering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A3E3F3-1AFA-2A37-72D9-46AB6F73593C}"/>
              </a:ext>
            </a:extLst>
          </p:cNvPr>
          <p:cNvSpPr txBox="1"/>
          <p:nvPr/>
        </p:nvSpPr>
        <p:spPr>
          <a:xfrm>
            <a:off x="836612" y="990600"/>
            <a:ext cx="8229600" cy="395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Integrity: </a:t>
            </a:r>
            <a:r>
              <a:rPr lang="en-US" b="0" i="0" dirty="0">
                <a:effectLst/>
                <a:latin typeface="Söhne"/>
              </a:rPr>
              <a:t>Engineers should demonstrate honesty, transparency, and ethical behavior in all professional interactions.</a:t>
            </a:r>
            <a:endParaRPr lang="en-US" b="1" i="0" dirty="0">
              <a:effectLst/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Decision-Making: </a:t>
            </a:r>
            <a:r>
              <a:rPr lang="en-US" b="0" i="0" dirty="0">
                <a:effectLst/>
                <a:latin typeface="Söhne"/>
              </a:rPr>
              <a:t>Engineers should strive to make decisions and provide recommendations based on unbiased analysis, considering all relevant factors and perspectives.</a:t>
            </a: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endParaRPr lang="en-US" dirty="0">
              <a:latin typeface="Söhne"/>
            </a:endParaRPr>
          </a:p>
          <a:p>
            <a:pPr marL="342900" indent="-342900" algn="just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Competence: </a:t>
            </a:r>
            <a:r>
              <a:rPr lang="en-US" b="0" i="0" dirty="0">
                <a:effectLst/>
                <a:latin typeface="Söhne"/>
              </a:rPr>
              <a:t>Engineers should maintain and enhance their knowledge, skills, and abilities to ensure they can perform their professional duties effectively and responsibly.</a:t>
            </a:r>
            <a:endParaRPr lang="en-US" b="1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230231-3810-F12A-7771-ADAE98F8D3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2622" t="-125850" r="-262622" b="-125850"/>
          <a:stretch>
            <a:fillRect/>
          </a:stretch>
        </p:blipFill>
        <p:spPr>
          <a:xfrm>
            <a:off x="9141619" y="5143723"/>
            <a:ext cx="3047206" cy="1714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906">
        <p:fade/>
      </p:transition>
    </mc:Choice>
    <mc:Fallback>
      <p:transition spd="med" advTm="29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634A7-F537-25F2-A75B-57D76B8E3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725" y="292100"/>
            <a:ext cx="7964488" cy="533400"/>
          </a:xfrm>
        </p:spPr>
        <p:txBody>
          <a:bodyPr>
            <a:normAutofit fontScale="90000"/>
          </a:bodyPr>
          <a:lstStyle/>
          <a:p>
            <a:r>
              <a:rPr lang="en-SG" dirty="0"/>
              <a:t>Ethical Principles in Eng.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E2125-6BB6-E77C-2891-1CAD992AB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725" y="1066800"/>
            <a:ext cx="8345487" cy="4470400"/>
          </a:xfrm>
        </p:spPr>
        <p:txBody>
          <a:bodyPr>
            <a:normAutofit/>
          </a:bodyPr>
          <a:lstStyle/>
          <a:p>
            <a:pPr algn="just"/>
            <a:r>
              <a:rPr lang="en-US" sz="2400" b="1" i="0" dirty="0">
                <a:effectLst/>
                <a:latin typeface="Söhne"/>
              </a:rPr>
              <a:t>Respect: </a:t>
            </a:r>
            <a:r>
              <a:rPr lang="en-US" sz="2400" i="0" dirty="0">
                <a:effectLst/>
                <a:latin typeface="Söhne"/>
              </a:rPr>
              <a:t>Engineers should respect the rights, dignity, and diversity of individuals and communities affected by their work, treating them with fairness and without discrimination.</a:t>
            </a:r>
          </a:p>
          <a:p>
            <a:pPr algn="just"/>
            <a:r>
              <a:rPr lang="en-US" sz="2400" b="1" i="0" dirty="0">
                <a:effectLst/>
                <a:latin typeface="Söhne"/>
              </a:rPr>
              <a:t>Accountability: </a:t>
            </a:r>
            <a:r>
              <a:rPr lang="en-US" sz="2400" b="0" i="0" dirty="0">
                <a:effectLst/>
                <a:latin typeface="Söhne"/>
              </a:rPr>
              <a:t>Engineers should be accountable for their actions and decisions, taking responsibility for any consequences that arise from their professional work.</a:t>
            </a:r>
          </a:p>
          <a:p>
            <a:pPr algn="just"/>
            <a:r>
              <a:rPr lang="en-US" sz="2400" b="1" i="0" dirty="0">
                <a:effectLst/>
                <a:latin typeface="Söhne"/>
              </a:rPr>
              <a:t>Ethical Leadership: </a:t>
            </a:r>
            <a:r>
              <a:rPr lang="en-US" sz="2400" b="0" i="0" dirty="0">
                <a:effectLst/>
                <a:latin typeface="Söhne"/>
              </a:rPr>
              <a:t>Engineers should serve as ethical role models, promoting ethical behavior and fostering a culture of integrity within the engineering profession.</a:t>
            </a:r>
            <a:endParaRPr lang="en-US" sz="2800" dirty="0"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88647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lass open house presentation">
  <a:themeElements>
    <a:clrScheme name="Custom 14">
      <a:dk1>
        <a:sysClr val="windowText" lastClr="000000"/>
      </a:dk1>
      <a:lt1>
        <a:sysClr val="window" lastClr="FFFFFF"/>
      </a:lt1>
      <a:dk2>
        <a:srgbClr val="445EA2"/>
      </a:dk2>
      <a:lt2>
        <a:srgbClr val="EBEBEB"/>
      </a:lt2>
      <a:accent1>
        <a:srgbClr val="4495A2"/>
      </a:accent1>
      <a:accent2>
        <a:srgbClr val="7CA655"/>
      </a:accent2>
      <a:accent3>
        <a:srgbClr val="DFB240"/>
      </a:accent3>
      <a:accent4>
        <a:srgbClr val="DF8C40"/>
      </a:accent4>
      <a:accent5>
        <a:srgbClr val="DF5D40"/>
      </a:accent5>
      <a:accent6>
        <a:srgbClr val="8760AD"/>
      </a:accent6>
      <a:hlink>
        <a:srgbClr val="DF5D40"/>
      </a:hlink>
      <a:folHlink>
        <a:srgbClr val="8760AD"/>
      </a:folHlink>
    </a:clrScheme>
    <a:fontScheme name="Custom 12">
      <a:majorFont>
        <a:latin typeface="Sagona Book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5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OpenHousePresentation_Secondary_LH_v3" id="{A38E0FFE-ECDB-44BE-8577-D6512191ACD4}" vid="{4FA1BF9C-2DCC-46C6-8391-41CEACF18D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21F24C-180F-49A0-B2F6-EF47009CB8A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589DED2-7065-407C-BB58-BE430B9CE579}">
  <ds:schemaRefs>
    <ds:schemaRef ds:uri="http://purl.org/dc/elements/1.1/"/>
    <ds:schemaRef ds:uri="http://purl.org/dc/terms/"/>
    <ds:schemaRef ds:uri="http://www.w3.org/XML/1998/namespace"/>
    <ds:schemaRef ds:uri="16c05727-aa75-4e4a-9b5f-8a80a1165891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AD028AE-289C-417E-80B6-3EEF5A68A5B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Back to school night presentation</Template>
  <TotalTime>1147</TotalTime>
  <Words>472</Words>
  <Application>Microsoft Office PowerPoint</Application>
  <PresentationFormat>Custom</PresentationFormat>
  <Paragraphs>40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Century Gothic</vt:lpstr>
      <vt:lpstr>Courier New</vt:lpstr>
      <vt:lpstr>Quire Sans</vt:lpstr>
      <vt:lpstr>Sagona Book</vt:lpstr>
      <vt:lpstr>Söhne</vt:lpstr>
      <vt:lpstr>Sylfaen</vt:lpstr>
      <vt:lpstr>Class open house presentation</vt:lpstr>
      <vt:lpstr>Engineering Codes of Ethics</vt:lpstr>
      <vt:lpstr>Engineering Codes of Ethics (Cont.)</vt:lpstr>
      <vt:lpstr>Engineering Codes of Ethics (Cont.)</vt:lpstr>
      <vt:lpstr>PowerPoint Presentation</vt:lpstr>
      <vt:lpstr>Ethical Principles in Engineering</vt:lpstr>
      <vt:lpstr>Ethical Principles in Eng.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 House</dc:title>
  <dc:creator>das debraj</dc:creator>
  <cp:lastModifiedBy>NOKIBUL ARFIN SIAM</cp:lastModifiedBy>
  <cp:revision>58</cp:revision>
  <dcterms:created xsi:type="dcterms:W3CDTF">2023-02-25T20:40:51Z</dcterms:created>
  <dcterms:modified xsi:type="dcterms:W3CDTF">2023-07-07T13:53:20Z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